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3" roundtripDataSignature="AMtx7mgJAhgvytTGoLlxfCRkPSUv8233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B6DBB-CF0F-47C3-9F86-9C98F4CD8A14}" v="4" dt="2021-11-15T14:16:37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ER Rachel" userId="7040f823-20ce-474f-8af4-b4f86aa0744c" providerId="ADAL" clId="{D36B6DBB-CF0F-47C3-9F86-9C98F4CD8A14}"/>
    <pc:docChg chg="modSld">
      <pc:chgData name="MILLER Rachel" userId="7040f823-20ce-474f-8af4-b4f86aa0744c" providerId="ADAL" clId="{D36B6DBB-CF0F-47C3-9F86-9C98F4CD8A14}" dt="2021-11-15T14:16:37.130" v="3" actId="6549"/>
      <pc:docMkLst>
        <pc:docMk/>
      </pc:docMkLst>
      <pc:sldChg chg="modSp mod">
        <pc:chgData name="MILLER Rachel" userId="7040f823-20ce-474f-8af4-b4f86aa0744c" providerId="ADAL" clId="{D36B6DBB-CF0F-47C3-9F86-9C98F4CD8A14}" dt="2021-11-15T14:16:37.130" v="3" actId="6549"/>
        <pc:sldMkLst>
          <pc:docMk/>
          <pc:sldMk cId="0" sldId="264"/>
        </pc:sldMkLst>
        <pc:spChg chg="mod">
          <ac:chgData name="MILLER Rachel" userId="7040f823-20ce-474f-8af4-b4f86aa0744c" providerId="ADAL" clId="{D36B6DBB-CF0F-47C3-9F86-9C98F4CD8A14}" dt="2021-11-15T14:16:29.723" v="0" actId="6549"/>
          <ac:spMkLst>
            <pc:docMk/>
            <pc:sldMk cId="0" sldId="264"/>
            <ac:spMk id="238" creationId="{00000000-0000-0000-0000-000000000000}"/>
          </ac:spMkLst>
        </pc:spChg>
        <pc:spChg chg="mod">
          <ac:chgData name="MILLER Rachel" userId="7040f823-20ce-474f-8af4-b4f86aa0744c" providerId="ADAL" clId="{D36B6DBB-CF0F-47C3-9F86-9C98F4CD8A14}" dt="2021-11-15T14:16:37.130" v="3" actId="6549"/>
          <ac:spMkLst>
            <pc:docMk/>
            <pc:sldMk cId="0" sldId="264"/>
            <ac:spMk id="2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77852"/>
            <a:ext cx="12192000" cy="15801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 descr="C0-HD-TO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AFAFA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"/>
          <p:cNvSpPr txBox="1"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D6D"/>
              </a:buClr>
              <a:buSzPct val="100000"/>
              <a:buFont typeface="Century Gothic"/>
              <a:buNone/>
            </a:pPr>
            <a:r>
              <a:rPr lang="en-US" sz="3600">
                <a:solidFill>
                  <a:srgbClr val="6D6D6D"/>
                </a:solidFill>
              </a:rPr>
              <a:t>TALLER INTERCAMBIO EXPERIENCIAS 3: </a:t>
            </a:r>
            <a:br>
              <a:rPr lang="en-US" sz="3600">
                <a:solidFill>
                  <a:srgbClr val="6D6D6D"/>
                </a:solidFill>
              </a:rPr>
            </a:br>
            <a:r>
              <a:rPr lang="en-US" sz="5400"/>
              <a:t>BUENAS PRÁCTICAS PARA LA INCLUSIÓN DEL GÉNERO EN LA NORMALIZACIÓN</a:t>
            </a:r>
            <a:endParaRPr sz="5400"/>
          </a:p>
        </p:txBody>
      </p:sp>
      <p:cxnSp>
        <p:nvCxnSpPr>
          <p:cNvPr id="177" name="Google Shape;177;p1"/>
          <p:cNvCxnSpPr/>
          <p:nvPr/>
        </p:nvCxnSpPr>
        <p:spPr>
          <a:xfrm>
            <a:off x="7397108" y="1923563"/>
            <a:ext cx="0" cy="301752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1"/>
          <p:cNvSpPr txBox="1"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COSTA RICA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INTECO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INAMU</a:t>
            </a:r>
            <a:endParaRPr/>
          </a:p>
        </p:txBody>
      </p:sp>
      <p:pic>
        <p:nvPicPr>
          <p:cNvPr id="179" name="Google Shape;179;p1"/>
          <p:cNvPicPr preferRelativeResize="0"/>
          <p:nvPr/>
        </p:nvPicPr>
        <p:blipFill rotWithShape="1">
          <a:blip r:embed="rId3">
            <a:alphaModFix/>
          </a:blip>
          <a:srcRect t="-534"/>
          <a:stretch/>
        </p:blipFill>
        <p:spPr>
          <a:xfrm rot="-5400000">
            <a:off x="7545075" y="2187578"/>
            <a:ext cx="6857999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/>
          <p:nvPr/>
        </p:nvSpPr>
        <p:spPr>
          <a:xfrm>
            <a:off x="1274605" y="5951049"/>
            <a:ext cx="63754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PRIORIDADES PLAN DE ISO SOBRE GÉNERO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"/>
          <p:cNvSpPr txBox="1">
            <a:spLocks noGrp="1"/>
          </p:cNvSpPr>
          <p:nvPr>
            <p:ph type="body" idx="1"/>
          </p:nvPr>
        </p:nvSpPr>
        <p:spPr>
          <a:xfrm>
            <a:off x="685800" y="2520386"/>
            <a:ext cx="10820400" cy="385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100"/>
              <a:t>Partimos de una situación de desigualdad en materia económica y laboral que viven las mujeres.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100"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100"/>
              <a:t>Participación laboral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100"/>
              <a:t>Desempleo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100"/>
              <a:t>Uso del tiempo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100"/>
              <a:t>Puestos de decisión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100"/>
              <a:t>Brecha salarial</a:t>
            </a:r>
            <a:endParaRPr/>
          </a:p>
          <a:p>
            <a:pPr marL="685800" lvl="1" indent="-71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500"/>
          </a:p>
          <a:p>
            <a:pPr marL="228600" lvl="0" indent="-1104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228600" lvl="0" indent="-1203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1203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87" name="Google Shape;187;p2"/>
          <p:cNvSpPr txBox="1"/>
          <p:nvPr/>
        </p:nvSpPr>
        <p:spPr>
          <a:xfrm>
            <a:off x="1168076" y="730745"/>
            <a:ext cx="11430000" cy="127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entury Gothic"/>
              <a:buNone/>
            </a:pPr>
            <a:r>
              <a:rPr lang="en-US" sz="5000" b="1" i="0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CONTEXTO: COSTA RICA</a:t>
            </a:r>
            <a:endParaRPr sz="5000" b="1" i="0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body" idx="1"/>
          </p:nvPr>
        </p:nvSpPr>
        <p:spPr>
          <a:xfrm>
            <a:off x="850900" y="1815153"/>
            <a:ext cx="10490200" cy="398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/>
              <a:t>2002-2012: Norma INAMU y proyectos pilotos.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/>
              <a:t>2013: Norma Nacional de Sistema de Gestión para la Igualdad de Género.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/>
              <a:t>2015: revisión y actualización.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/>
              <a:t>2019-2020: evaluación y sistematización de la estrategia nacional de implementación de la Norma.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/>
              <a:t>2020-2021: proceso de revisión y actualización de la Norma Nacional mediante un Comité Nacional.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2400"/>
              <a:t>Políticas nacionales: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Política Nacional para la Igualdad Efectiva entre Mujeres y Hombres </a:t>
            </a:r>
            <a:r>
              <a:rPr lang="en-US" sz="2400"/>
              <a:t>2018-2030 y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Política Nacional para la igualdad entre mujeres y hombres en la formación, el empleo y el disfrute de los productos de la Ciencia, Tecnología, las Telecomunicaciones y la Innovación 2018-2027.</a:t>
            </a:r>
            <a:endParaRPr/>
          </a:p>
          <a:p>
            <a:pPr marL="342900" lvl="0" indent="-2136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193" name="Google Shape;193;p3"/>
          <p:cNvSpPr txBox="1"/>
          <p:nvPr/>
        </p:nvSpPr>
        <p:spPr>
          <a:xfrm>
            <a:off x="525473" y="397453"/>
            <a:ext cx="11430000" cy="8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entury Gothic"/>
              <a:buNone/>
            </a:pPr>
            <a:r>
              <a:rPr lang="en-US" sz="4000" b="1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HA SIDO LA RESPUESTA PAÍS?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>
            <a:spLocks noGrp="1"/>
          </p:cNvSpPr>
          <p:nvPr>
            <p:ph type="body" idx="1"/>
          </p:nvPr>
        </p:nvSpPr>
        <p:spPr>
          <a:xfrm>
            <a:off x="850900" y="2097505"/>
            <a:ext cx="10490200" cy="358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Char char="•"/>
            </a:pPr>
            <a:r>
              <a:rPr lang="en-US" sz="2500" b="1"/>
              <a:t>Principales actualizaciones:</a:t>
            </a:r>
            <a:endParaRPr/>
          </a:p>
          <a:p>
            <a:pPr marL="800100" lvl="1" indent="-3429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Char char="•"/>
            </a:pPr>
            <a:r>
              <a:rPr lang="en-US" sz="2500" b="1"/>
              <a:t>3 niveles: </a:t>
            </a:r>
            <a:r>
              <a:rPr lang="en-US" sz="2500"/>
              <a:t>acciones para la igualdad de género, acciones afirmativas y sistema de gestión para la igualdad de género.</a:t>
            </a:r>
            <a:endParaRPr/>
          </a:p>
          <a:p>
            <a:pPr marL="800100" lvl="1" indent="-3429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Char char="•"/>
            </a:pPr>
            <a:r>
              <a:rPr lang="en-US" sz="2500" b="1"/>
              <a:t>Capítulo adicional </a:t>
            </a:r>
            <a:r>
              <a:rPr lang="en-US" sz="2500"/>
              <a:t>exclusivo para instituciones públicas: datos desagregados, planificación y políticas, servicios y presupuesto.</a:t>
            </a:r>
            <a:endParaRPr/>
          </a:p>
          <a:p>
            <a:pPr marL="800100" lvl="1" indent="-3429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Char char="•"/>
            </a:pPr>
            <a:r>
              <a:rPr lang="en-US" sz="2500" b="1"/>
              <a:t>Nuevos temas: </a:t>
            </a:r>
            <a:r>
              <a:rPr lang="en-US" sz="2500"/>
              <a:t>adquisiciones, acoso sexual callejero, comunicaciones, salud ocupacional.</a:t>
            </a:r>
            <a:endParaRPr/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578482" y="700146"/>
            <a:ext cx="11430000" cy="8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entury Gothic"/>
              <a:buNone/>
            </a:pPr>
            <a:r>
              <a:rPr lang="en-US" sz="4000" b="1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 NACIONAL PARA LA IGUALDAD DE GÉNERO (2021)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9822" y="335794"/>
            <a:ext cx="5715889" cy="528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4464" y="2386466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4478" y="4766639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759" y="3553009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523" y="1119644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/>
          <p:nvPr/>
        </p:nvSpPr>
        <p:spPr>
          <a:xfrm>
            <a:off x="8537794" y="347543"/>
            <a:ext cx="21310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Decisión 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alta dirección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 la organización</a:t>
            </a:r>
            <a:endParaRPr/>
          </a:p>
        </p:txBody>
      </p:sp>
      <p:sp>
        <p:nvSpPr>
          <p:cNvPr id="210" name="Google Shape;210;p5"/>
          <p:cNvSpPr/>
          <p:nvPr/>
        </p:nvSpPr>
        <p:spPr>
          <a:xfrm>
            <a:off x="9603313" y="2249132"/>
            <a:ext cx="203633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realización de un diagnóstico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 brechas de género</a:t>
            </a:r>
            <a:endParaRPr/>
          </a:p>
        </p:txBody>
      </p:sp>
      <p:sp>
        <p:nvSpPr>
          <p:cNvPr id="211" name="Google Shape;211;p5"/>
          <p:cNvSpPr/>
          <p:nvPr/>
        </p:nvSpPr>
        <p:spPr>
          <a:xfrm>
            <a:off x="9115741" y="4766639"/>
            <a:ext cx="25239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elaboración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 una Política 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Igualdad de Género y su Plan de Acción</a:t>
            </a: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942865" y="3378139"/>
            <a:ext cx="231528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implementación del Plan, que integre los siguientes ámbitos: </a:t>
            </a:r>
            <a:endParaRPr/>
          </a:p>
        </p:txBody>
      </p:sp>
      <p:sp>
        <p:nvSpPr>
          <p:cNvPr id="213" name="Google Shape;213;p5"/>
          <p:cNvSpPr/>
          <p:nvPr/>
        </p:nvSpPr>
        <p:spPr>
          <a:xfrm>
            <a:off x="565509" y="4418864"/>
            <a:ext cx="367296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del Personal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 Integral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Corresponsabilidad Social de los Cuidados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Ambiente de trabajo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 Para instituciones públicas</a:t>
            </a:r>
            <a:endParaRPr/>
          </a:p>
        </p:txBody>
      </p:sp>
      <p:sp>
        <p:nvSpPr>
          <p:cNvPr id="214" name="Google Shape;214;p5"/>
          <p:cNvSpPr/>
          <p:nvPr/>
        </p:nvSpPr>
        <p:spPr>
          <a:xfrm>
            <a:off x="784372" y="1048791"/>
            <a:ext cx="33065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Auditoría externa a cargo de un Organismo Certificador </a:t>
            </a:r>
            <a:endParaRPr/>
          </a:p>
        </p:txBody>
      </p:sp>
      <p:pic>
        <p:nvPicPr>
          <p:cNvPr id="215" name="Google Shape;21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18945" y="505427"/>
            <a:ext cx="5715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>
            <a:spLocks noGrp="1"/>
          </p:cNvSpPr>
          <p:nvPr>
            <p:ph type="body" idx="1"/>
          </p:nvPr>
        </p:nvSpPr>
        <p:spPr>
          <a:xfrm>
            <a:off x="850900" y="1764819"/>
            <a:ext cx="10490200" cy="398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ourier New"/>
              <a:buChar char="o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Organizaciones certificadas: 8</a:t>
            </a:r>
            <a:endParaRPr/>
          </a:p>
          <a:p>
            <a:pPr marL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ourier New"/>
              <a:buChar char="o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Organizaciones con el Sello de Igualdad de Género: 3</a:t>
            </a:r>
            <a:endParaRPr/>
          </a:p>
          <a:p>
            <a:pPr marL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ourier New"/>
              <a:buChar char="o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Buenas Prácticas Laborales para la Igualdad de Género reconocidas: 52 en 32 empresas</a:t>
            </a:r>
            <a:endParaRPr/>
          </a:p>
          <a:p>
            <a:pPr marL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ourier New"/>
              <a:buChar char="o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Organizaciones informadas: 534</a:t>
            </a:r>
            <a:endParaRPr/>
          </a:p>
          <a:p>
            <a:pPr marL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ourier New"/>
              <a:buChar char="o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Organizaciones capacitadas: 172</a:t>
            </a:r>
            <a:endParaRPr/>
          </a:p>
          <a:p>
            <a:pPr marL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ourier New"/>
              <a:buChar char="o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Herramientas didácticas elaboradas: 7</a:t>
            </a:r>
            <a:endParaRPr/>
          </a:p>
          <a:p>
            <a:pPr marL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ourier New"/>
              <a:buChar char="o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Ciclos de capacitación ejecutados (presenciales y virtuales): 20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525473" y="397453"/>
            <a:ext cx="11430000" cy="8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entury Gothic"/>
              <a:buNone/>
            </a:pPr>
            <a:r>
              <a:rPr lang="en-US" sz="4000" b="1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HEMOS LOGRADO EN ESTOS AÑOS?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body" idx="1"/>
          </p:nvPr>
        </p:nvSpPr>
        <p:spPr>
          <a:xfrm>
            <a:off x="850900" y="2004739"/>
            <a:ext cx="10490200" cy="358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Las empresas están interesadas y dispuestas a trabajar en los temas de igualdad de género.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Es necesario brindar certificaciones parciales o reconocimientos a buenas prácticas como una forma de mantener el interés e impulsarlas a continuar.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Revisar los costos asociados a una certificación.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Alianzas público – privadas: cerrar las brechas no es tarea de un solo sector, sino que nos involucra a todos y todas como sociedad.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El Sello de Igualdad de Género </a:t>
            </a:r>
            <a:r>
              <a:rPr lang="en-US" sz="2400" b="1">
                <a:solidFill>
                  <a:srgbClr val="289F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 ser la puerta de entrada para el trabajo con el sector privado</a:t>
            </a:r>
            <a:r>
              <a:rPr lang="en-US" sz="2400">
                <a:solidFill>
                  <a:srgbClr val="289F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rgbClr val="289F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489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 sz="1600"/>
          </a:p>
        </p:txBody>
      </p:sp>
      <p:sp>
        <p:nvSpPr>
          <p:cNvPr id="227" name="Google Shape;227;p7"/>
          <p:cNvSpPr txBox="1"/>
          <p:nvPr/>
        </p:nvSpPr>
        <p:spPr>
          <a:xfrm>
            <a:off x="578482" y="700146"/>
            <a:ext cx="11430000" cy="8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entury Gothic"/>
              <a:buNone/>
            </a:pPr>
            <a:r>
              <a:rPr lang="en-US" sz="4000" b="1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HEMOS APRENDIDO EN ESTOS AÑOS?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12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>
            <a:spLocks noGrp="1"/>
          </p:cNvSpPr>
          <p:nvPr>
            <p:ph type="body" idx="1"/>
          </p:nvPr>
        </p:nvSpPr>
        <p:spPr>
          <a:xfrm>
            <a:off x="850900" y="2004739"/>
            <a:ext cx="104901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n-US" sz="2400" b="1"/>
              <a:t>Alianzas sin miedo: </a:t>
            </a:r>
            <a:r>
              <a:rPr lang="en-US" sz="2400"/>
              <a:t>sector privado + sector público + organismos internacionales.</a:t>
            </a:r>
            <a:endParaRPr/>
          </a:p>
          <a:p>
            <a:pPr marL="342900" lvl="0" indent="-279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endParaRPr sz="1000"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n-US" sz="2400" b="1"/>
              <a:t>INAMU como referente técnico.</a:t>
            </a:r>
            <a:endParaRPr/>
          </a:p>
          <a:p>
            <a:pPr marL="342900" lvl="0" indent="-279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endParaRPr sz="1000"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n-US" sz="2400" b="1"/>
              <a:t>Cambio en metodologías y discursos: </a:t>
            </a:r>
            <a:r>
              <a:rPr lang="en-US" sz="2400"/>
              <a:t>no desde la lógica de las condiciones de vulnerabilidad de las mujeres, si no desde la lógica del potencial de crecimiento y rentabilidad que significa incorporar a mujeres en sus empresas.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578482" y="700146"/>
            <a:ext cx="114300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entury Gothic"/>
              <a:buNone/>
            </a:pPr>
            <a:r>
              <a:rPr lang="en-US" sz="4000" b="1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CONDICIONANTES: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Gothic</vt:lpstr>
      <vt:lpstr>Tahoma</vt:lpstr>
      <vt:lpstr>Courier New</vt:lpstr>
      <vt:lpstr>Arial</vt:lpstr>
      <vt:lpstr>Calibri</vt:lpstr>
      <vt:lpstr>Vapor Trail</vt:lpstr>
      <vt:lpstr>TALLER INTERCAMBIO EXPERIENCIAS 3:  BUENAS PRÁCTICAS PARA LA INCLUSIÓN DEL GÉNERO EN LA NORMALIZACIÓN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INTERCAMBIO EXPERIENCIAS 3:  BUENAS PRÁCTICAS PARA LA INCLUSIÓN DEL GÉNERO EN LA NORMALIZACIÓN</dc:title>
  <cp:lastModifiedBy>MILLER Rachel</cp:lastModifiedBy>
  <cp:revision>2</cp:revision>
  <dcterms:created xsi:type="dcterms:W3CDTF">2021-06-25T15:22:40Z</dcterms:created>
  <dcterms:modified xsi:type="dcterms:W3CDTF">2022-06-17T08:19:38Z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